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0" r:id="rId2"/>
    <p:sldId id="338" r:id="rId3"/>
    <p:sldId id="339" r:id="rId4"/>
    <p:sldId id="347"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982"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12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AEEA4D-8349-47C5-9039-20868F6CA905}" type="datetimeFigureOut">
              <a:rPr lang="es-ES" smtClean="0"/>
              <a:pPr/>
              <a:t>14/11/2017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B8753-8CF8-4759-AA62-59EF819E95C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4" y="273049"/>
            <a:ext cx="3008313" cy="1162051"/>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9"/>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C238C-5D8A-4BA8-8D5E-C50CF7C3A27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jpg"/>
          <p:cNvPicPr>
            <a:picLocks noChangeAspect="1"/>
          </p:cNvPicPr>
          <p:nvPr/>
        </p:nvPicPr>
        <p:blipFill>
          <a:blip r:embed="rId2" cstate="print"/>
          <a:stretch>
            <a:fillRect/>
          </a:stretch>
        </p:blipFill>
        <p:spPr>
          <a:xfrm>
            <a:off x="1285852" y="2143117"/>
            <a:ext cx="6686550" cy="1362075"/>
          </a:xfrm>
          <a:prstGeom prst="rect">
            <a:avLst/>
          </a:prstGeom>
        </p:spPr>
      </p:pic>
      <p:sp>
        <p:nvSpPr>
          <p:cNvPr id="5" name="4 Rectángulo"/>
          <p:cNvSpPr/>
          <p:nvPr/>
        </p:nvSpPr>
        <p:spPr>
          <a:xfrm>
            <a:off x="0" y="4214817"/>
            <a:ext cx="9144000" cy="107157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CO"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Red Prestadores de Servicios Turísticos</a:t>
            </a:r>
            <a:endParaRPr lang="es-CO"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s-CO" sz="2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Cluster </a:t>
            </a:r>
            <a:r>
              <a:rPr lang="es-CO"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Turismo </a:t>
            </a:r>
            <a:r>
              <a:rPr lang="es-CO" sz="2400" dirty="0">
                <a:ln w="18415" cmpd="sng">
                  <a:solidFill>
                    <a:srgbClr val="FFFFFF"/>
                  </a:solidFill>
                  <a:prstDash val="solid"/>
                </a:ln>
                <a:solidFill>
                  <a:srgbClr val="FFFFFF"/>
                </a:solidFill>
                <a:effectLst>
                  <a:outerShdw blurRad="63500" dir="3600000" algn="tl" rotWithShape="0">
                    <a:srgbClr val="000000">
                      <a:alpha val="70000"/>
                    </a:srgbClr>
                  </a:outerShdw>
                </a:effectLst>
              </a:rPr>
              <a:t>de Negocios, Ferias y Convenciones 2017</a:t>
            </a:r>
            <a:endPar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71604" y="1916835"/>
            <a:ext cx="6933063" cy="954107"/>
          </a:xfrm>
          <a:prstGeom prst="rect">
            <a:avLst/>
          </a:prstGeom>
          <a:noFill/>
        </p:spPr>
        <p:txBody>
          <a:bodyPr wrap="square" rtlCol="0">
            <a:spAutoFit/>
          </a:bodyPr>
          <a:lstStyle/>
          <a:p>
            <a:pPr marL="457200" indent="-457200">
              <a:buFont typeface="Wingdings" pitchFamily="2" charset="2"/>
              <a:buChar char="Ø"/>
            </a:pPr>
            <a:endParaRPr lang="es-CO" sz="2800" dirty="0"/>
          </a:p>
          <a:p>
            <a:pPr marL="457200" indent="-457200">
              <a:buFont typeface="Wingdings" pitchFamily="2" charset="2"/>
              <a:buChar char="Ø"/>
            </a:pPr>
            <a:endParaRPr lang="es-CO" sz="2800" dirty="0"/>
          </a:p>
        </p:txBody>
      </p:sp>
      <p:sp>
        <p:nvSpPr>
          <p:cNvPr id="4" name="Text Box 2"/>
          <p:cNvSpPr txBox="1">
            <a:spLocks noChangeArrowheads="1"/>
          </p:cNvSpPr>
          <p:nvPr/>
        </p:nvSpPr>
        <p:spPr bwMode="auto">
          <a:xfrm>
            <a:off x="107504" y="251939"/>
            <a:ext cx="80772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2800" b="1" dirty="0" smtClean="0"/>
              <a:t>Red </a:t>
            </a:r>
            <a:r>
              <a:rPr lang="es-CO" altLang="es-CO" sz="2800" b="1" dirty="0" smtClean="0"/>
              <a:t>Prestadores Servicios Turísticos</a:t>
            </a:r>
            <a:endParaRPr lang="es-ES" altLang="es-CO" sz="2800" b="1" dirty="0"/>
          </a:p>
        </p:txBody>
      </p:sp>
      <p:pic>
        <p:nvPicPr>
          <p:cNvPr id="5" name="4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6" name="5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7 Rectángulo"/>
          <p:cNvSpPr/>
          <p:nvPr/>
        </p:nvSpPr>
        <p:spPr>
          <a:xfrm>
            <a:off x="179512" y="1070734"/>
            <a:ext cx="8568952" cy="2862322"/>
          </a:xfrm>
          <a:prstGeom prst="rect">
            <a:avLst/>
          </a:prstGeom>
        </p:spPr>
        <p:txBody>
          <a:bodyPr wrap="square">
            <a:spAutoFit/>
          </a:bodyPr>
          <a:lstStyle/>
          <a:p>
            <a:pPr marL="457200" indent="-457200"/>
            <a:r>
              <a:rPr lang="es-CO" sz="2000" b="1" dirty="0" smtClean="0"/>
              <a:t>Objetivos:</a:t>
            </a:r>
          </a:p>
          <a:p>
            <a:pPr>
              <a:buFont typeface="Arial" pitchFamily="34" charset="0"/>
              <a:buChar char="•"/>
            </a:pPr>
            <a:r>
              <a:rPr lang="es-CO" sz="2000" dirty="0" smtClean="0"/>
              <a:t> Alineación de los actores prestadores de servicios turísticos.</a:t>
            </a:r>
            <a:endParaRPr lang="es-ES" sz="2000" dirty="0" smtClean="0"/>
          </a:p>
          <a:p>
            <a:pPr>
              <a:buFont typeface="Arial" pitchFamily="34" charset="0"/>
              <a:buChar char="•"/>
            </a:pPr>
            <a:r>
              <a:rPr lang="es-CO" sz="2000" dirty="0" smtClean="0"/>
              <a:t> Hacer consenso sobre objetivo común – compromiso sobre mensaje común a divulgar.</a:t>
            </a:r>
            <a:endParaRPr lang="es-ES" sz="2000" dirty="0" smtClean="0"/>
          </a:p>
          <a:p>
            <a:pPr>
              <a:buFont typeface="Arial" pitchFamily="34" charset="0"/>
              <a:buChar char="•"/>
            </a:pPr>
            <a:r>
              <a:rPr lang="es-CO" sz="2000" dirty="0" smtClean="0"/>
              <a:t> Sensibilizar sobre la responsabilidad que tiene cada una de esas asociaciones en sus decisiones y el impacto que tienen en las empresas.</a:t>
            </a:r>
            <a:endParaRPr lang="es-ES" sz="2000" dirty="0" smtClean="0"/>
          </a:p>
          <a:p>
            <a:pPr>
              <a:buFont typeface="Arial" pitchFamily="34" charset="0"/>
              <a:buChar char="•"/>
            </a:pPr>
            <a:r>
              <a:rPr lang="es-CO" sz="2000" dirty="0" smtClean="0"/>
              <a:t> Unificación del lenguaje</a:t>
            </a:r>
            <a:endParaRPr lang="es-ES" sz="2000" dirty="0" smtClean="0"/>
          </a:p>
          <a:p>
            <a:pPr>
              <a:buFont typeface="Arial" pitchFamily="34" charset="0"/>
              <a:buChar char="•"/>
            </a:pPr>
            <a:r>
              <a:rPr lang="es-CO" sz="2000" dirty="0" smtClean="0"/>
              <a:t> Construcción de cifras</a:t>
            </a:r>
            <a:endParaRPr lang="es-ES" sz="2000" dirty="0" smtClean="0"/>
          </a:p>
          <a:p>
            <a:pPr>
              <a:buFont typeface="Arial" pitchFamily="34" charset="0"/>
              <a:buChar char="•"/>
            </a:pPr>
            <a:r>
              <a:rPr lang="es-CO" sz="2000" dirty="0" smtClean="0"/>
              <a:t> Identificar recursos con los que cuentan para aportar. </a:t>
            </a:r>
            <a:endParaRPr lang="es-ES" sz="2000" dirty="0"/>
          </a:p>
        </p:txBody>
      </p:sp>
      <p:sp>
        <p:nvSpPr>
          <p:cNvPr id="9" name="8 Rectángulo"/>
          <p:cNvSpPr/>
          <p:nvPr/>
        </p:nvSpPr>
        <p:spPr>
          <a:xfrm>
            <a:off x="179512" y="4005064"/>
            <a:ext cx="8640960" cy="2246769"/>
          </a:xfrm>
          <a:prstGeom prst="rect">
            <a:avLst/>
          </a:prstGeom>
        </p:spPr>
        <p:txBody>
          <a:bodyPr wrap="square">
            <a:spAutoFit/>
          </a:bodyPr>
          <a:lstStyle/>
          <a:p>
            <a:pPr marL="457200" indent="-457200"/>
            <a:r>
              <a:rPr lang="es-CO" sz="2000" b="1" dirty="0" smtClean="0"/>
              <a:t>Acuerdo de voluntades:</a:t>
            </a:r>
          </a:p>
          <a:p>
            <a:pPr marL="457200" indent="-457200"/>
            <a:r>
              <a:rPr lang="es-CO" sz="2000" b="1" dirty="0" smtClean="0"/>
              <a:t>	</a:t>
            </a:r>
            <a:r>
              <a:rPr lang="es-CO" sz="2000" dirty="0" smtClean="0"/>
              <a:t>La primer reunión se realizó el 27 de julio de 2017, se acordó que en la segunda reunión programada para el 31 de agosto de 2017 se celebra el acuerdo de voluntades</a:t>
            </a:r>
          </a:p>
          <a:p>
            <a:pPr marL="457200" indent="-457200"/>
            <a:r>
              <a:rPr lang="es-CO" sz="2000" b="1" dirty="0" smtClean="0"/>
              <a:t>Proyecto: </a:t>
            </a:r>
          </a:p>
          <a:p>
            <a:pPr marL="457200" indent="-457200"/>
            <a:r>
              <a:rPr lang="es-CO" sz="2000" dirty="0" smtClean="0"/>
              <a:t>	Se planteó estructurar una propuesta para la Marca Ciudad. Este proyecto y los demás que abordará la red se definen en segunda reunión de la misma.</a:t>
            </a:r>
            <a:endParaRPr lang="es-CO" sz="2400" dirty="0" smtClean="0"/>
          </a:p>
        </p:txBody>
      </p:sp>
      <p:sp>
        <p:nvSpPr>
          <p:cNvPr id="11274" name="AutoShape 10"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1276" name="AutoShape 12"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1278" name="AutoShape 14"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 xmlns:p14="http://schemas.microsoft.com/office/powerpoint/2010/main" val="5063275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71604" y="1916835"/>
            <a:ext cx="6933063" cy="954107"/>
          </a:xfrm>
          <a:prstGeom prst="rect">
            <a:avLst/>
          </a:prstGeom>
          <a:noFill/>
        </p:spPr>
        <p:txBody>
          <a:bodyPr wrap="square" rtlCol="0">
            <a:spAutoFit/>
          </a:bodyPr>
          <a:lstStyle/>
          <a:p>
            <a:pPr marL="457200" indent="-457200">
              <a:buFont typeface="Wingdings" pitchFamily="2" charset="2"/>
              <a:buChar char="Ø"/>
            </a:pPr>
            <a:endParaRPr lang="es-CO" sz="2800" dirty="0"/>
          </a:p>
          <a:p>
            <a:pPr marL="457200" indent="-457200">
              <a:buFont typeface="Wingdings" pitchFamily="2" charset="2"/>
              <a:buChar char="Ø"/>
            </a:pPr>
            <a:endParaRPr lang="es-CO" sz="2800" dirty="0"/>
          </a:p>
        </p:txBody>
      </p:sp>
      <p:sp>
        <p:nvSpPr>
          <p:cNvPr id="4" name="Text Box 2"/>
          <p:cNvSpPr txBox="1">
            <a:spLocks noChangeArrowheads="1"/>
          </p:cNvSpPr>
          <p:nvPr/>
        </p:nvSpPr>
        <p:spPr bwMode="auto">
          <a:xfrm>
            <a:off x="107504" y="251939"/>
            <a:ext cx="80772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2800" b="1" dirty="0" smtClean="0"/>
              <a:t>3.4 Red Prestadores Servicios Turísticos</a:t>
            </a:r>
            <a:endParaRPr lang="es-ES" altLang="es-CO" sz="2800" b="1" dirty="0"/>
          </a:p>
        </p:txBody>
      </p:sp>
      <p:pic>
        <p:nvPicPr>
          <p:cNvPr id="5" name="4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6" name="5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7 Rectángulo"/>
          <p:cNvSpPr/>
          <p:nvPr/>
        </p:nvSpPr>
        <p:spPr>
          <a:xfrm>
            <a:off x="467544" y="1124744"/>
            <a:ext cx="7272808" cy="523220"/>
          </a:xfrm>
          <a:prstGeom prst="rect">
            <a:avLst/>
          </a:prstGeom>
        </p:spPr>
        <p:txBody>
          <a:bodyPr wrap="square">
            <a:spAutoFit/>
          </a:bodyPr>
          <a:lstStyle/>
          <a:p>
            <a:pPr marL="457200" indent="-457200"/>
            <a:r>
              <a:rPr lang="es-CO" sz="2800" b="1" dirty="0" smtClean="0"/>
              <a:t>Integrantes:</a:t>
            </a:r>
          </a:p>
        </p:txBody>
      </p:sp>
      <p:graphicFrame>
        <p:nvGraphicFramePr>
          <p:cNvPr id="10" name="9 Tabla"/>
          <p:cNvGraphicFramePr>
            <a:graphicFrameLocks noGrp="1"/>
          </p:cNvGraphicFramePr>
          <p:nvPr/>
        </p:nvGraphicFramePr>
        <p:xfrm>
          <a:off x="755576" y="1916837"/>
          <a:ext cx="7440356" cy="3168347"/>
        </p:xfrm>
        <a:graphic>
          <a:graphicData uri="http://schemas.openxmlformats.org/drawingml/2006/table">
            <a:tbl>
              <a:tblPr firstRow="1" bandRow="1">
                <a:tableStyleId>{7DF18680-E054-41AD-8BC1-D1AEF772440D}</a:tableStyleId>
              </a:tblPr>
              <a:tblGrid>
                <a:gridCol w="3720178"/>
                <a:gridCol w="3720178"/>
              </a:tblGrid>
              <a:tr h="452621">
                <a:tc>
                  <a:txBody>
                    <a:bodyPr/>
                    <a:lstStyle/>
                    <a:p>
                      <a:pPr algn="ctr"/>
                      <a:r>
                        <a:rPr lang="es-CO" sz="2200" dirty="0" smtClean="0"/>
                        <a:t>Asociación</a:t>
                      </a:r>
                      <a:endParaRPr lang="es-ES" sz="2200" dirty="0"/>
                    </a:p>
                  </a:txBody>
                  <a:tcPr marL="111605" marR="111605" marT="55803" marB="55803"/>
                </a:tc>
                <a:tc>
                  <a:txBody>
                    <a:bodyPr/>
                    <a:lstStyle/>
                    <a:p>
                      <a:pPr algn="ctr"/>
                      <a:r>
                        <a:rPr lang="es-CO" sz="2200" dirty="0" smtClean="0"/>
                        <a:t>Líder</a:t>
                      </a:r>
                      <a:endParaRPr lang="es-ES" sz="2200" dirty="0"/>
                    </a:p>
                  </a:txBody>
                  <a:tcPr marL="111605" marR="111605" marT="55803" marB="55803"/>
                </a:tc>
              </a:tr>
              <a:tr h="452621">
                <a:tc>
                  <a:txBody>
                    <a:bodyPr/>
                    <a:lstStyle/>
                    <a:p>
                      <a:r>
                        <a:rPr lang="es-CO" sz="2200" dirty="0" smtClean="0"/>
                        <a:t>Anato</a:t>
                      </a:r>
                      <a:endParaRPr lang="es-ES" sz="2200" dirty="0"/>
                    </a:p>
                  </a:txBody>
                  <a:tcPr marL="111605" marR="111605" marT="55803" marB="55803"/>
                </a:tc>
                <a:tc>
                  <a:txBody>
                    <a:bodyPr/>
                    <a:lstStyle/>
                    <a:p>
                      <a:r>
                        <a:rPr lang="es-CO" sz="2200" dirty="0" smtClean="0"/>
                        <a:t>Jaime</a:t>
                      </a:r>
                      <a:r>
                        <a:rPr lang="es-CO" sz="2200" baseline="0" dirty="0" smtClean="0"/>
                        <a:t> Raigosa Celis</a:t>
                      </a:r>
                      <a:endParaRPr lang="es-ES" sz="2200" dirty="0"/>
                    </a:p>
                  </a:txBody>
                  <a:tcPr marL="111605" marR="111605" marT="55803" marB="55803"/>
                </a:tc>
              </a:tr>
              <a:tr h="452621">
                <a:tc>
                  <a:txBody>
                    <a:bodyPr/>
                    <a:lstStyle/>
                    <a:p>
                      <a:r>
                        <a:rPr lang="es-CO" sz="2200" dirty="0" smtClean="0"/>
                        <a:t>Tour</a:t>
                      </a:r>
                      <a:r>
                        <a:rPr lang="es-CO" sz="2200" baseline="0" dirty="0" smtClean="0"/>
                        <a:t> Gastronómico</a:t>
                      </a:r>
                      <a:endParaRPr lang="es-ES" sz="2200" dirty="0"/>
                    </a:p>
                  </a:txBody>
                  <a:tcPr marL="111605" marR="111605" marT="55803" marB="55803"/>
                </a:tc>
                <a:tc>
                  <a:txBody>
                    <a:bodyPr/>
                    <a:lstStyle/>
                    <a:p>
                      <a:r>
                        <a:rPr lang="es-CO" sz="2200" dirty="0" smtClean="0"/>
                        <a:t>Juan Carlos Jaramillo</a:t>
                      </a:r>
                      <a:endParaRPr lang="es-ES" sz="2200" dirty="0"/>
                    </a:p>
                  </a:txBody>
                  <a:tcPr marL="111605" marR="111605" marT="55803" marB="55803"/>
                </a:tc>
              </a:tr>
              <a:tr h="452621">
                <a:tc>
                  <a:txBody>
                    <a:bodyPr/>
                    <a:lstStyle/>
                    <a:p>
                      <a:r>
                        <a:rPr lang="es-CO" sz="2200" dirty="0" smtClean="0"/>
                        <a:t>Zona Rosa</a:t>
                      </a:r>
                      <a:endParaRPr lang="es-ES" sz="2200" dirty="0"/>
                    </a:p>
                  </a:txBody>
                  <a:tcPr marL="111605" marR="111605" marT="55803" marB="55803"/>
                </a:tc>
                <a:tc>
                  <a:txBody>
                    <a:bodyPr/>
                    <a:lstStyle/>
                    <a:p>
                      <a:r>
                        <a:rPr lang="es-ES" sz="2200" dirty="0" smtClean="0"/>
                        <a:t>Luis Guillermo Orjuela</a:t>
                      </a:r>
                      <a:endParaRPr lang="es-ES" sz="2200" dirty="0"/>
                    </a:p>
                  </a:txBody>
                  <a:tcPr marL="111605" marR="111605" marT="55803" marB="55803"/>
                </a:tc>
              </a:tr>
              <a:tr h="452621">
                <a:tc>
                  <a:txBody>
                    <a:bodyPr/>
                    <a:lstStyle/>
                    <a:p>
                      <a:r>
                        <a:rPr lang="es-CO" sz="2200" dirty="0" smtClean="0"/>
                        <a:t>Asoeventos</a:t>
                      </a:r>
                      <a:endParaRPr lang="es-ES" sz="2200" dirty="0"/>
                    </a:p>
                  </a:txBody>
                  <a:tcPr marL="111605" marR="111605" marT="55803" marB="55803"/>
                </a:tc>
                <a:tc>
                  <a:txBody>
                    <a:bodyPr/>
                    <a:lstStyle/>
                    <a:p>
                      <a:r>
                        <a:rPr lang="es-CO" sz="2200" dirty="0" smtClean="0"/>
                        <a:t>Guillermo</a:t>
                      </a:r>
                      <a:r>
                        <a:rPr lang="es-CO" sz="2200" baseline="0" dirty="0" smtClean="0"/>
                        <a:t> Pajón</a:t>
                      </a:r>
                      <a:endParaRPr lang="es-ES" sz="2200" dirty="0"/>
                    </a:p>
                  </a:txBody>
                  <a:tcPr marL="111605" marR="111605" marT="55803" marB="55803"/>
                </a:tc>
              </a:tr>
              <a:tr h="452621">
                <a:tc>
                  <a:txBody>
                    <a:bodyPr/>
                    <a:lstStyle/>
                    <a:p>
                      <a:r>
                        <a:rPr lang="es-CO" sz="2200" dirty="0" smtClean="0"/>
                        <a:t>Asoguian</a:t>
                      </a:r>
                      <a:endParaRPr lang="es-ES" sz="2200" dirty="0"/>
                    </a:p>
                  </a:txBody>
                  <a:tcPr marL="111605" marR="111605" marT="55803" marB="55803"/>
                </a:tc>
                <a:tc>
                  <a:txBody>
                    <a:bodyPr/>
                    <a:lstStyle/>
                    <a:p>
                      <a:r>
                        <a:rPr lang="es-CO" sz="2200" dirty="0" smtClean="0"/>
                        <a:t>Alejandro</a:t>
                      </a:r>
                      <a:r>
                        <a:rPr lang="es-CO" sz="2200" baseline="0" dirty="0" smtClean="0"/>
                        <a:t> Molina</a:t>
                      </a:r>
                      <a:endParaRPr lang="es-ES" sz="2200" dirty="0"/>
                    </a:p>
                  </a:txBody>
                  <a:tcPr marL="111605" marR="111605" marT="55803" marB="55803"/>
                </a:tc>
              </a:tr>
              <a:tr h="452621">
                <a:tc>
                  <a:txBody>
                    <a:bodyPr/>
                    <a:lstStyle/>
                    <a:p>
                      <a:r>
                        <a:rPr lang="es-CO" sz="2200" dirty="0" smtClean="0"/>
                        <a:t>Cotelco</a:t>
                      </a:r>
                      <a:endParaRPr lang="es-ES" sz="2200" dirty="0"/>
                    </a:p>
                  </a:txBody>
                  <a:tcPr marL="111605" marR="111605" marT="55803" marB="55803"/>
                </a:tc>
                <a:tc>
                  <a:txBody>
                    <a:bodyPr/>
                    <a:lstStyle/>
                    <a:p>
                      <a:r>
                        <a:rPr lang="es-CO" sz="2200" dirty="0" smtClean="0"/>
                        <a:t>Gonzalo Castaño</a:t>
                      </a:r>
                      <a:endParaRPr lang="es-ES" sz="2200" dirty="0"/>
                    </a:p>
                  </a:txBody>
                  <a:tcPr marL="111605" marR="111605" marT="55803" marB="55803"/>
                </a:tc>
              </a:tr>
            </a:tbl>
          </a:graphicData>
        </a:graphic>
      </p:graphicFrame>
      <p:pic>
        <p:nvPicPr>
          <p:cNvPr id="9" name="Picture 2" descr="Resultado de imagen para asoeventos logo"/>
          <p:cNvPicPr>
            <a:picLocks noChangeAspect="1" noChangeArrowheads="1"/>
          </p:cNvPicPr>
          <p:nvPr/>
        </p:nvPicPr>
        <p:blipFill>
          <a:blip r:embed="rId3" cstate="print"/>
          <a:srcRect/>
          <a:stretch>
            <a:fillRect/>
          </a:stretch>
        </p:blipFill>
        <p:spPr bwMode="auto">
          <a:xfrm>
            <a:off x="3995936" y="5373216"/>
            <a:ext cx="916360" cy="916360"/>
          </a:xfrm>
          <a:prstGeom prst="rect">
            <a:avLst/>
          </a:prstGeom>
          <a:noFill/>
        </p:spPr>
      </p:pic>
      <p:pic>
        <p:nvPicPr>
          <p:cNvPr id="11" name="Picture 4" descr="Resultado de imagen para anato logo"/>
          <p:cNvPicPr>
            <a:picLocks noChangeAspect="1" noChangeArrowheads="1"/>
          </p:cNvPicPr>
          <p:nvPr/>
        </p:nvPicPr>
        <p:blipFill>
          <a:blip r:embed="rId4" cstate="print"/>
          <a:srcRect/>
          <a:stretch>
            <a:fillRect/>
          </a:stretch>
        </p:blipFill>
        <p:spPr bwMode="auto">
          <a:xfrm>
            <a:off x="251520" y="5373216"/>
            <a:ext cx="1046658" cy="1008112"/>
          </a:xfrm>
          <a:prstGeom prst="rect">
            <a:avLst/>
          </a:prstGeom>
          <a:noFill/>
        </p:spPr>
      </p:pic>
      <p:pic>
        <p:nvPicPr>
          <p:cNvPr id="12" name="Picture 6" descr="Resultado de imagen para zona rosa corporación logo"/>
          <p:cNvPicPr>
            <a:picLocks noChangeAspect="1" noChangeArrowheads="1"/>
          </p:cNvPicPr>
          <p:nvPr/>
        </p:nvPicPr>
        <p:blipFill>
          <a:blip r:embed="rId5" cstate="print"/>
          <a:srcRect/>
          <a:stretch>
            <a:fillRect/>
          </a:stretch>
        </p:blipFill>
        <p:spPr bwMode="auto">
          <a:xfrm>
            <a:off x="2915816" y="5445224"/>
            <a:ext cx="907976" cy="878686"/>
          </a:xfrm>
          <a:prstGeom prst="rect">
            <a:avLst/>
          </a:prstGeom>
          <a:noFill/>
        </p:spPr>
      </p:pic>
      <p:pic>
        <p:nvPicPr>
          <p:cNvPr id="13" name="Picture 8" descr="Resultado de imagen para asoguian logo"/>
          <p:cNvPicPr>
            <a:picLocks noChangeAspect="1" noChangeArrowheads="1"/>
          </p:cNvPicPr>
          <p:nvPr/>
        </p:nvPicPr>
        <p:blipFill>
          <a:blip r:embed="rId6" cstate="print"/>
          <a:srcRect l="16380" t="36719" r="16841" b="33041"/>
          <a:stretch>
            <a:fillRect/>
          </a:stretch>
        </p:blipFill>
        <p:spPr bwMode="auto">
          <a:xfrm>
            <a:off x="5076056" y="5517232"/>
            <a:ext cx="2180815" cy="576064"/>
          </a:xfrm>
          <a:prstGeom prst="rect">
            <a:avLst/>
          </a:prstGeom>
          <a:noFill/>
        </p:spPr>
      </p:pic>
      <p:pic>
        <p:nvPicPr>
          <p:cNvPr id="14" name="Picture 16" descr="Imagen relacionada"/>
          <p:cNvPicPr>
            <a:picLocks noChangeAspect="1" noChangeArrowheads="1"/>
          </p:cNvPicPr>
          <p:nvPr/>
        </p:nvPicPr>
        <p:blipFill>
          <a:blip r:embed="rId7" cstate="print"/>
          <a:srcRect/>
          <a:stretch>
            <a:fillRect/>
          </a:stretch>
        </p:blipFill>
        <p:spPr bwMode="auto">
          <a:xfrm>
            <a:off x="7308304" y="5301208"/>
            <a:ext cx="1570509" cy="983164"/>
          </a:xfrm>
          <a:prstGeom prst="rect">
            <a:avLst/>
          </a:prstGeom>
          <a:noFill/>
        </p:spPr>
      </p:pic>
      <p:pic>
        <p:nvPicPr>
          <p:cNvPr id="15" name="Picture 18" descr="Resultado de imagen para tour gastronomico logo"/>
          <p:cNvPicPr>
            <a:picLocks noChangeAspect="1" noChangeArrowheads="1"/>
          </p:cNvPicPr>
          <p:nvPr/>
        </p:nvPicPr>
        <p:blipFill>
          <a:blip r:embed="rId8" cstate="print"/>
          <a:srcRect/>
          <a:stretch>
            <a:fillRect/>
          </a:stretch>
        </p:blipFill>
        <p:spPr bwMode="auto">
          <a:xfrm>
            <a:off x="1475656" y="5517232"/>
            <a:ext cx="1371625" cy="663159"/>
          </a:xfrm>
          <a:prstGeom prst="rect">
            <a:avLst/>
          </a:prstGeom>
          <a:noFill/>
        </p:spPr>
      </p:pic>
    </p:spTree>
    <p:extLst>
      <p:ext uri="{BB962C8B-B14F-4D97-AF65-F5344CB8AC3E}">
        <p14:creationId xmlns="" xmlns:p14="http://schemas.microsoft.com/office/powerpoint/2010/main" val="5063275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71604" y="1916835"/>
            <a:ext cx="6933063" cy="954107"/>
          </a:xfrm>
          <a:prstGeom prst="rect">
            <a:avLst/>
          </a:prstGeom>
          <a:noFill/>
        </p:spPr>
        <p:txBody>
          <a:bodyPr wrap="square" rtlCol="0">
            <a:spAutoFit/>
          </a:bodyPr>
          <a:lstStyle/>
          <a:p>
            <a:pPr marL="457200" indent="-457200">
              <a:buFont typeface="Wingdings" pitchFamily="2" charset="2"/>
              <a:buChar char="Ø"/>
            </a:pPr>
            <a:endParaRPr lang="es-CO" sz="2800" dirty="0"/>
          </a:p>
          <a:p>
            <a:pPr marL="457200" indent="-457200">
              <a:buFont typeface="Wingdings" pitchFamily="2" charset="2"/>
              <a:buChar char="Ø"/>
            </a:pPr>
            <a:endParaRPr lang="es-CO" sz="2800" dirty="0"/>
          </a:p>
        </p:txBody>
      </p:sp>
      <p:sp>
        <p:nvSpPr>
          <p:cNvPr id="4" name="Text Box 2"/>
          <p:cNvSpPr txBox="1">
            <a:spLocks noChangeArrowheads="1"/>
          </p:cNvSpPr>
          <p:nvPr/>
        </p:nvSpPr>
        <p:spPr bwMode="auto">
          <a:xfrm>
            <a:off x="107504" y="251939"/>
            <a:ext cx="80772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2800" b="1" dirty="0" smtClean="0"/>
              <a:t>3.4 Red Prestadores Servicios Turísticos</a:t>
            </a:r>
            <a:endParaRPr lang="es-ES" altLang="es-CO" sz="2800" b="1" dirty="0"/>
          </a:p>
        </p:txBody>
      </p:sp>
      <p:pic>
        <p:nvPicPr>
          <p:cNvPr id="5" name="4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6" name="5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8 Rectángulo"/>
          <p:cNvSpPr/>
          <p:nvPr/>
        </p:nvSpPr>
        <p:spPr>
          <a:xfrm>
            <a:off x="-324544" y="3388930"/>
            <a:ext cx="8640960" cy="400110"/>
          </a:xfrm>
          <a:prstGeom prst="rect">
            <a:avLst/>
          </a:prstGeom>
        </p:spPr>
        <p:txBody>
          <a:bodyPr wrap="square">
            <a:spAutoFit/>
          </a:bodyPr>
          <a:lstStyle/>
          <a:p>
            <a:pPr marL="457200" indent="-457200"/>
            <a:r>
              <a:rPr lang="es-CO" sz="2000" b="1" dirty="0" smtClean="0"/>
              <a:t>	</a:t>
            </a:r>
            <a:r>
              <a:rPr lang="es-CO" sz="2000" dirty="0" smtClean="0"/>
              <a:t>Segunda reunión - 31 de agosto de 2017</a:t>
            </a:r>
            <a:endParaRPr lang="es-CO" sz="2400" dirty="0" smtClean="0"/>
          </a:p>
        </p:txBody>
      </p:sp>
      <p:sp>
        <p:nvSpPr>
          <p:cNvPr id="11274" name="AutoShape 10"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1276" name="AutoShape 12"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1278" name="AutoShape 14"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6" name="15 Imagen" descr="20170831_102502.jpg"/>
          <p:cNvPicPr>
            <a:picLocks noChangeAspect="1"/>
          </p:cNvPicPr>
          <p:nvPr/>
        </p:nvPicPr>
        <p:blipFill>
          <a:blip r:embed="rId3" cstate="print"/>
          <a:stretch>
            <a:fillRect/>
          </a:stretch>
        </p:blipFill>
        <p:spPr>
          <a:xfrm>
            <a:off x="4443986" y="1052736"/>
            <a:ext cx="4224469" cy="2376264"/>
          </a:xfrm>
          <a:prstGeom prst="rect">
            <a:avLst/>
          </a:prstGeom>
        </p:spPr>
      </p:pic>
      <p:pic>
        <p:nvPicPr>
          <p:cNvPr id="17" name="16 Imagen" descr="20170831_102421.jpg"/>
          <p:cNvPicPr>
            <a:picLocks noChangeAspect="1"/>
          </p:cNvPicPr>
          <p:nvPr/>
        </p:nvPicPr>
        <p:blipFill>
          <a:blip r:embed="rId4" cstate="print"/>
          <a:stretch>
            <a:fillRect/>
          </a:stretch>
        </p:blipFill>
        <p:spPr>
          <a:xfrm>
            <a:off x="179513" y="1052736"/>
            <a:ext cx="4224470" cy="2376264"/>
          </a:xfrm>
          <a:prstGeom prst="rect">
            <a:avLst/>
          </a:prstGeom>
        </p:spPr>
      </p:pic>
      <p:pic>
        <p:nvPicPr>
          <p:cNvPr id="18" name="17 Imagen" descr="20170915_100401.jpg"/>
          <p:cNvPicPr>
            <a:picLocks noChangeAspect="1"/>
          </p:cNvPicPr>
          <p:nvPr/>
        </p:nvPicPr>
        <p:blipFill>
          <a:blip r:embed="rId5" cstate="print"/>
          <a:stretch>
            <a:fillRect/>
          </a:stretch>
        </p:blipFill>
        <p:spPr>
          <a:xfrm>
            <a:off x="323528" y="3809578"/>
            <a:ext cx="4187958" cy="2355726"/>
          </a:xfrm>
          <a:prstGeom prst="rect">
            <a:avLst/>
          </a:prstGeom>
        </p:spPr>
      </p:pic>
      <p:pic>
        <p:nvPicPr>
          <p:cNvPr id="19" name="18 Imagen" descr="20170915_100423.jpg"/>
          <p:cNvPicPr>
            <a:picLocks noChangeAspect="1"/>
          </p:cNvPicPr>
          <p:nvPr/>
        </p:nvPicPr>
        <p:blipFill>
          <a:blip r:embed="rId6" cstate="print"/>
          <a:stretch>
            <a:fillRect/>
          </a:stretch>
        </p:blipFill>
        <p:spPr>
          <a:xfrm>
            <a:off x="4572000" y="3809578"/>
            <a:ext cx="4176464" cy="2349262"/>
          </a:xfrm>
          <a:prstGeom prst="rect">
            <a:avLst/>
          </a:prstGeom>
        </p:spPr>
      </p:pic>
      <p:sp>
        <p:nvSpPr>
          <p:cNvPr id="20" name="19 Rectángulo"/>
          <p:cNvSpPr/>
          <p:nvPr/>
        </p:nvSpPr>
        <p:spPr>
          <a:xfrm>
            <a:off x="35496" y="6165304"/>
            <a:ext cx="8640960" cy="400110"/>
          </a:xfrm>
          <a:prstGeom prst="rect">
            <a:avLst/>
          </a:prstGeom>
        </p:spPr>
        <p:txBody>
          <a:bodyPr wrap="square">
            <a:spAutoFit/>
          </a:bodyPr>
          <a:lstStyle/>
          <a:p>
            <a:pPr marL="457200" indent="-457200"/>
            <a:r>
              <a:rPr lang="es-CO" sz="2000" dirty="0" smtClean="0"/>
              <a:t>Tercera reunión - 15 de septiembre de 2017</a:t>
            </a:r>
            <a:endParaRPr lang="es-CO" sz="2400" dirty="0" smtClean="0"/>
          </a:p>
        </p:txBody>
      </p:sp>
    </p:spTree>
    <p:extLst>
      <p:ext uri="{BB962C8B-B14F-4D97-AF65-F5344CB8AC3E}">
        <p14:creationId xmlns="" xmlns:p14="http://schemas.microsoft.com/office/powerpoint/2010/main" val="506327512"/>
      </p:ext>
    </p:extLst>
  </p:cSld>
  <p:clrMapOvr>
    <a:masterClrMapping/>
  </p:clrMapOvr>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5787</TotalTime>
  <Words>135</Words>
  <Application>Microsoft Office PowerPoint</Application>
  <PresentationFormat>Presentación en pantalla (4:3)</PresentationFormat>
  <Paragraphs>33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Diapositiva 1</vt:lpstr>
      <vt:lpstr>Diapositiva 2</vt:lpstr>
      <vt:lpstr>Diapositiva 3</vt:lpstr>
      <vt:lpstr>Diapositiva 4</vt:lpstr>
    </vt:vector>
  </TitlesOfParts>
  <Company>Cámara de Comercio de Medellín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jgrajaless</dc:creator>
  <cp:lastModifiedBy>mbritob</cp:lastModifiedBy>
  <cp:revision>169</cp:revision>
  <dcterms:created xsi:type="dcterms:W3CDTF">2016-02-15T20:52:36Z</dcterms:created>
  <dcterms:modified xsi:type="dcterms:W3CDTF">2017-11-14T20:33:30Z</dcterms:modified>
</cp:coreProperties>
</file>